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85" r:id="rId3"/>
    <p:sldId id="256" r:id="rId4"/>
    <p:sldId id="316" r:id="rId5"/>
    <p:sldId id="320" r:id="rId6"/>
    <p:sldId id="265" r:id="rId7"/>
    <p:sldId id="284" r:id="rId8"/>
    <p:sldId id="313" r:id="rId9"/>
    <p:sldId id="266" r:id="rId10"/>
    <p:sldId id="259" r:id="rId11"/>
    <p:sldId id="260" r:id="rId12"/>
    <p:sldId id="278" r:id="rId13"/>
    <p:sldId id="261" r:id="rId14"/>
    <p:sldId id="262" r:id="rId15"/>
    <p:sldId id="263" r:id="rId16"/>
    <p:sldId id="264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9" r:id="rId25"/>
    <p:sldId id="282" r:id="rId26"/>
    <p:sldId id="283" r:id="rId27"/>
    <p:sldId id="312" r:id="rId28"/>
    <p:sldId id="281" r:id="rId29"/>
    <p:sldId id="292" r:id="rId30"/>
    <p:sldId id="286" r:id="rId31"/>
    <p:sldId id="330" r:id="rId32"/>
    <p:sldId id="293" r:id="rId33"/>
    <p:sldId id="288" r:id="rId34"/>
    <p:sldId id="289" r:id="rId35"/>
    <p:sldId id="290" r:id="rId36"/>
    <p:sldId id="291" r:id="rId37"/>
    <p:sldId id="314" r:id="rId38"/>
    <p:sldId id="294" r:id="rId39"/>
    <p:sldId id="296" r:id="rId40"/>
    <p:sldId id="306" r:id="rId41"/>
    <p:sldId id="298" r:id="rId42"/>
    <p:sldId id="308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25" r:id="rId52"/>
    <p:sldId id="307" r:id="rId53"/>
    <p:sldId id="318" r:id="rId54"/>
    <p:sldId id="319" r:id="rId55"/>
    <p:sldId id="322" r:id="rId56"/>
    <p:sldId id="323" r:id="rId57"/>
    <p:sldId id="324" r:id="rId58"/>
    <p:sldId id="333" r:id="rId59"/>
    <p:sldId id="335" r:id="rId60"/>
    <p:sldId id="334" r:id="rId61"/>
    <p:sldId id="336" r:id="rId62"/>
    <p:sldId id="315" r:id="rId63"/>
    <p:sldId id="326" r:id="rId64"/>
    <p:sldId id="327" r:id="rId65"/>
    <p:sldId id="328" r:id="rId66"/>
    <p:sldId id="329" r:id="rId67"/>
    <p:sldId id="332" r:id="rId68"/>
    <p:sldId id="331" r:id="rId69"/>
    <p:sldId id="321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190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3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42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75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38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6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4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8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1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E0BA-2AC1-1148-98D4-89E79A15B750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05069-4073-0243-8181-B86DAAB7CD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aniel.stalcup@excella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hyperlink" Target="http://danstalcup.com/r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305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CodeCamp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is sponsored by</a:t>
            </a: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9" y="2419350"/>
            <a:ext cx="2214070" cy="1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6" y="2608319"/>
            <a:ext cx="3047788" cy="1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4" y="2853279"/>
            <a:ext cx="3647084" cy="853119"/>
          </a:xfrm>
          <a:prstGeom prst="rect">
            <a:avLst/>
          </a:prstGeom>
        </p:spPr>
      </p:pic>
      <p:pic>
        <p:nvPicPr>
          <p:cNvPr id="20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9" y="5076825"/>
            <a:ext cx="2844919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A75C-447F-43BB-A98C-53C9081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82F8-020F-42ED-B25E-18E5080F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29" y="1834166"/>
            <a:ext cx="9613861" cy="3599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/>
              <a:t>Dan </a:t>
            </a:r>
            <a:r>
              <a:rPr lang="en-US" sz="4400" dirty="0" err="1"/>
              <a:t>Stalcup</a:t>
            </a:r>
            <a:r>
              <a:rPr lang="en-US" sz="4400" dirty="0"/>
              <a:t> is a Consultant and </a:t>
            </a:r>
            <a:r>
              <a:rPr lang="en-US" sz="4400" dirty="0" err="1"/>
              <a:t>.Net</a:t>
            </a:r>
            <a:r>
              <a:rPr lang="en-US" sz="4400" dirty="0"/>
              <a:t> Developer at </a:t>
            </a:r>
            <a:r>
              <a:rPr lang="en-US" sz="4400" dirty="0" err="1"/>
              <a:t>Excella</a:t>
            </a:r>
            <a:r>
              <a:rPr lang="en-US" sz="4400" dirty="0"/>
              <a:t> Consulting.</a:t>
            </a:r>
          </a:p>
          <a:p>
            <a:pPr marL="0" indent="0">
              <a:buNone/>
            </a:pPr>
            <a:r>
              <a:rPr lang="en-US" sz="4400" dirty="0"/>
              <a:t>He loves stories, board games, Tchaikovsky, procedural generation, and his three month-old daughter, Eleanor. He’s an INFP and an optimist – come say hi!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C3DA40-5C08-424A-9351-B7059F4B90AB}"/>
              </a:ext>
            </a:extLst>
          </p:cNvPr>
          <p:cNvSpPr/>
          <p:nvPr/>
        </p:nvSpPr>
        <p:spPr>
          <a:xfrm>
            <a:off x="2231472" y="4328719"/>
            <a:ext cx="7139031" cy="763398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B439EA-08C1-426F-BC48-208D319401A7}"/>
              </a:ext>
            </a:extLst>
          </p:cNvPr>
          <p:cNvSpPr/>
          <p:nvPr/>
        </p:nvSpPr>
        <p:spPr>
          <a:xfrm>
            <a:off x="343949" y="4949505"/>
            <a:ext cx="2197915" cy="822121"/>
          </a:xfrm>
          <a:prstGeom prst="ellipse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76CD6-3D06-4816-A311-5C52FA02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46" y="1293697"/>
            <a:ext cx="6562987" cy="49222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046EDF-65BE-4235-A813-3A8150D69E89}"/>
              </a:ext>
            </a:extLst>
          </p:cNvPr>
          <p:cNvSpPr/>
          <p:nvPr/>
        </p:nvSpPr>
        <p:spPr>
          <a:xfrm>
            <a:off x="343949" y="3011648"/>
            <a:ext cx="4211273" cy="1031846"/>
          </a:xfrm>
          <a:prstGeom prst="ellipse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6318-BE46-4C21-9BBB-5365A94C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F5040-697C-4B80-AC8E-D6069315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entury" panose="02040604050505020304" pitchFamily="18" charset="0"/>
              </a:rPr>
              <a:t>“When you want to motivate, persuade, or be remembered, start with a story of human struggle and eventual triumph. It will capture people’s hearts – by first attracting their brains.” – Harvard Business Review</a:t>
            </a:r>
          </a:p>
        </p:txBody>
      </p:sp>
    </p:spTree>
    <p:extLst>
      <p:ext uri="{BB962C8B-B14F-4D97-AF65-F5344CB8AC3E}">
        <p14:creationId xmlns:p14="http://schemas.microsoft.com/office/powerpoint/2010/main" val="319701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0585-4A2F-4E08-A52B-E7AD335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Stories!</a:t>
            </a:r>
          </a:p>
        </p:txBody>
      </p:sp>
      <p:pic>
        <p:nvPicPr>
          <p:cNvPr id="2054" name="Picture 6" descr="https://data1.origin.com/content/dam/originx/web/app/games/mass-effect/mass-effect/mass-effect-standard-edition_pdp_3840x2160_en_WW.jpg">
            <a:extLst>
              <a:ext uri="{FF2B5EF4-FFF2-40B4-BE49-F238E27FC236}">
                <a16:creationId xmlns:a16="http://schemas.microsoft.com/office/drawing/2014/main" id="{5BBE4884-C5AF-4D2B-9C7C-6BF5C24B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14800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upout.com/blog/wp-content/uploads/tv1gpytvw4wuhyx6ykcw.jpg">
            <a:extLst>
              <a:ext uri="{FF2B5EF4-FFF2-40B4-BE49-F238E27FC236}">
                <a16:creationId xmlns:a16="http://schemas.microsoft.com/office/drawing/2014/main" id="{CB15D1DD-73ED-4344-97C5-F65B50F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04" y="1154897"/>
            <a:ext cx="5327219" cy="29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0.kym-cdn.com/entries/icons/original/000/015/042/Jurassic_park.jpg">
            <a:extLst>
              <a:ext uri="{FF2B5EF4-FFF2-40B4-BE49-F238E27FC236}">
                <a16:creationId xmlns:a16="http://schemas.microsoft.com/office/drawing/2014/main" id="{8C1BB7D5-32AB-45B5-911D-620E3895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68" y="4149354"/>
            <a:ext cx="4333832" cy="270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E1DB-203C-40E1-A3A2-469A33B4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Stories</a:t>
            </a:r>
          </a:p>
        </p:txBody>
      </p:sp>
      <p:pic>
        <p:nvPicPr>
          <p:cNvPr id="3074" name="Picture 2" descr="https://vignette.wikia.nocookie.net/thewire/images/a/af/The_Wire_Cover.jpg/revision/latest?cb=20150202124315">
            <a:extLst>
              <a:ext uri="{FF2B5EF4-FFF2-40B4-BE49-F238E27FC236}">
                <a16:creationId xmlns:a16="http://schemas.microsoft.com/office/drawing/2014/main" id="{2608008C-B58B-4D73-8D7B-4AB63C2B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4166"/>
            <a:ext cx="4427621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rodimage.images-bn.com/pimages/9780545162074_p0_v2_s1200x630.jpg">
            <a:extLst>
              <a:ext uri="{FF2B5EF4-FFF2-40B4-BE49-F238E27FC236}">
                <a16:creationId xmlns:a16="http://schemas.microsoft.com/office/drawing/2014/main" id="{5FDF683C-C3DB-4D89-90EE-C7F40919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22" y="1834167"/>
            <a:ext cx="3711388" cy="33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dn.playbuzz.com/cdn/6ae3dec5-b77f-41d2-8b9a-7936b4d7a592/34cc9bbc-8b85-457e-a1ad-d5a0020bb093.jpg">
            <a:extLst>
              <a:ext uri="{FF2B5EF4-FFF2-40B4-BE49-F238E27FC236}">
                <a16:creationId xmlns:a16="http://schemas.microsoft.com/office/drawing/2014/main" id="{D8045528-8216-435E-8BAF-B30D6907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292" y="1820922"/>
            <a:ext cx="4788708" cy="33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6910C50D-328C-47B4-9CB3-5FE6613F3AF1}"/>
              </a:ext>
            </a:extLst>
          </p:cNvPr>
          <p:cNvSpPr/>
          <p:nvPr/>
        </p:nvSpPr>
        <p:spPr>
          <a:xfrm>
            <a:off x="7667538" y="1493240"/>
            <a:ext cx="4202884" cy="4093828"/>
          </a:xfrm>
          <a:prstGeom prst="hear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5D4B0-3D32-4705-8BB5-1F62140C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66" y="211168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4871-3BCE-41D6-9442-BD6454A6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to the Story</a:t>
            </a:r>
          </a:p>
        </p:txBody>
      </p:sp>
      <p:pic>
        <p:nvPicPr>
          <p:cNvPr id="4098" name="Picture 2" descr="https://lindabloodworth.files.wordpress.com/2012/10/plot1.png">
            <a:extLst>
              <a:ext uri="{FF2B5EF4-FFF2-40B4-BE49-F238E27FC236}">
                <a16:creationId xmlns:a16="http://schemas.microsoft.com/office/drawing/2014/main" id="{944AD0BE-8AD5-4CCE-981F-D17CDA3C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1834166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dn8.openculture.com/wp-content/uploads/2014/07/JK-Rowlings-Phoenix-Plot-Outline.jpg">
            <a:extLst>
              <a:ext uri="{FF2B5EF4-FFF2-40B4-BE49-F238E27FC236}">
                <a16:creationId xmlns:a16="http://schemas.microsoft.com/office/drawing/2014/main" id="{8FA89D27-0022-45A7-AC78-FFC54470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0"/>
            <a:ext cx="959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8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2967-9424-4637-B992-2037F297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55BF-0880-4C99-BF88-EC3844057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Entities/characters change between start and end</a:t>
            </a:r>
          </a:p>
          <a:p>
            <a:r>
              <a:rPr lang="en-US" dirty="0"/>
              <a:t>Careful structure</a:t>
            </a:r>
          </a:p>
          <a:p>
            <a:r>
              <a:rPr lang="en-US" dirty="0"/>
              <a:t>Cause and effect</a:t>
            </a:r>
          </a:p>
          <a:p>
            <a:r>
              <a:rPr lang="en-US" dirty="0"/>
              <a:t>Point A to Point B</a:t>
            </a:r>
          </a:p>
          <a:p>
            <a:r>
              <a:rPr lang="en-US" dirty="0"/>
              <a:t>Diction and syntax matter</a:t>
            </a:r>
          </a:p>
          <a:p>
            <a:r>
              <a:rPr lang="en-US" dirty="0"/>
              <a:t>Organization and clarity of thought are paramount</a:t>
            </a:r>
          </a:p>
        </p:txBody>
      </p:sp>
    </p:spTree>
    <p:extLst>
      <p:ext uri="{BB962C8B-B14F-4D97-AF65-F5344CB8AC3E}">
        <p14:creationId xmlns:p14="http://schemas.microsoft.com/office/powerpoint/2010/main" val="21455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B636-19B7-4A24-8AA6-824FC903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6146" name="Picture 2" descr="https://i.pinimg.com/736x/9d/c6/f3/9dc6f3a459b90ee1eca5586acd4fb1ce--zip-code-map-maps.jpg">
            <a:extLst>
              <a:ext uri="{FF2B5EF4-FFF2-40B4-BE49-F238E27FC236}">
                <a16:creationId xmlns:a16="http://schemas.microsoft.com/office/drawing/2014/main" id="{EA0995BA-2E13-485E-9C1B-F797606C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558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6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600EA-9D9A-4167-A81A-BF99614B9FC9}"/>
              </a:ext>
            </a:extLst>
          </p:cNvPr>
          <p:cNvSpPr/>
          <p:nvPr/>
        </p:nvSpPr>
        <p:spPr>
          <a:xfrm>
            <a:off x="0" y="1840499"/>
            <a:ext cx="1196705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DATA……</a:t>
            </a:r>
          </a:p>
        </p:txBody>
      </p:sp>
    </p:spTree>
    <p:extLst>
      <p:ext uri="{BB962C8B-B14F-4D97-AF65-F5344CB8AC3E}">
        <p14:creationId xmlns:p14="http://schemas.microsoft.com/office/powerpoint/2010/main" val="32413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B56-23FA-41A5-953B-5F32AD62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7170" name="Picture 2" descr="Image result for the matrix green code">
            <a:extLst>
              <a:ext uri="{FF2B5EF4-FFF2-40B4-BE49-F238E27FC236}">
                <a16:creationId xmlns:a16="http://schemas.microsoft.com/office/drawing/2014/main" id="{709D9618-25AE-4AF5-B118-336CBF93B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aquafold.com/aquadatastudio/diagrams/screenshot_sql_server_dba_tool_instance_manager_server_logs.png">
            <a:extLst>
              <a:ext uri="{FF2B5EF4-FFF2-40B4-BE49-F238E27FC236}">
                <a16:creationId xmlns:a16="http://schemas.microsoft.com/office/drawing/2014/main" id="{0A00D7DF-6ED1-44D2-898E-9DF973B2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42888"/>
            <a:ext cx="9486900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amsclass.info/124/proj11/sqlol-search7.png">
            <a:extLst>
              <a:ext uri="{FF2B5EF4-FFF2-40B4-BE49-F238E27FC236}">
                <a16:creationId xmlns:a16="http://schemas.microsoft.com/office/drawing/2014/main" id="{3AF60468-A9FC-4D85-9A3D-4C1AE3FA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1909763"/>
            <a:ext cx="5286375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5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59F0-2BFF-449C-8476-E1549C97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70F6-DF34-4F47-8FAF-EC4F7970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some SQL! I majored in math!</a:t>
            </a:r>
          </a:p>
          <a:p>
            <a:r>
              <a:rPr lang="en-US" dirty="0"/>
              <a:t>A = Revenue, Grouped by Zip Code</a:t>
            </a:r>
          </a:p>
          <a:p>
            <a:r>
              <a:rPr lang="en-US" dirty="0"/>
              <a:t>B = Number of Addresses by Zip Code (Mailing List)</a:t>
            </a:r>
          </a:p>
          <a:p>
            <a:r>
              <a:rPr lang="en-US" dirty="0"/>
              <a:t>A / B = C = Revenue Per Address</a:t>
            </a:r>
          </a:p>
          <a:p>
            <a:r>
              <a:rPr lang="en-US" dirty="0"/>
              <a:t>Order by C. Big is good.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C91D-CA0F-4B6D-878D-500B62E5E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for Non-Data Nerds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1C41E-2207-42A6-922E-1CEFA8E29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</a:t>
            </a:r>
            <a:r>
              <a:rPr lang="en-US" dirty="0" err="1"/>
              <a:t>Stalcup</a:t>
            </a:r>
            <a:endParaRPr lang="en-US" dirty="0"/>
          </a:p>
          <a:p>
            <a:r>
              <a:rPr lang="en-US" dirty="0">
                <a:hlinkClick r:id="rId2"/>
              </a:rPr>
              <a:t>daniel.stalcup@excella.com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StalcupDan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A75B-7687-4887-A012-4BC82EAE7C5F}"/>
              </a:ext>
            </a:extLst>
          </p:cNvPr>
          <p:cNvSpPr txBox="1"/>
          <p:nvPr/>
        </p:nvSpPr>
        <p:spPr>
          <a:xfrm>
            <a:off x="9031705" y="3183449"/>
            <a:ext cx="3160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(Like Me)</a:t>
            </a:r>
          </a:p>
        </p:txBody>
      </p:sp>
    </p:spTree>
    <p:extLst>
      <p:ext uri="{BB962C8B-B14F-4D97-AF65-F5344CB8AC3E}">
        <p14:creationId xmlns:p14="http://schemas.microsoft.com/office/powerpoint/2010/main" val="545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B19A-0F76-4D70-AD92-9E08756D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EBD5-D1BA-439C-A661-AAD10D04E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60180"/>
          </a:xfrm>
        </p:spPr>
        <p:txBody>
          <a:bodyPr>
            <a:normAutofit/>
          </a:bodyPr>
          <a:lstStyle/>
          <a:p>
            <a:r>
              <a:rPr lang="en-US" dirty="0"/>
              <a:t>“Why is that Zip Code ranked higher than that one?”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r>
              <a:rPr lang="en-US" i="1" dirty="0"/>
              <a:t>“Oh, there are a lot of payments with the same User ID’s from that Zip Code. A few families are generating a lot of revenue.”</a:t>
            </a:r>
          </a:p>
          <a:p>
            <a:r>
              <a:rPr lang="en-US" dirty="0"/>
              <a:t>“Why that zip code?”</a:t>
            </a:r>
          </a:p>
          <a:p>
            <a:r>
              <a:rPr lang="en-US" i="1" dirty="0"/>
              <a:t>“Huh. I </a:t>
            </a:r>
            <a:r>
              <a:rPr lang="en-US" i="1" dirty="0" err="1"/>
              <a:t>dunno</a:t>
            </a:r>
            <a:r>
              <a:rPr lang="en-US" i="1" dirty="0"/>
              <a:t>. Let me check </a:t>
            </a:r>
            <a:r>
              <a:rPr lang="en-US" b="1" i="1" dirty="0"/>
              <a:t>THE DATA </a:t>
            </a:r>
            <a:r>
              <a:rPr lang="en-US" dirty="0"/>
              <a:t>and cross-reference school boundaries to see if that’s a factor</a:t>
            </a:r>
            <a:r>
              <a:rPr lang="en-US" i="1" dirty="0"/>
              <a:t>.”</a:t>
            </a:r>
          </a:p>
          <a:p>
            <a:r>
              <a:rPr lang="en-US" dirty="0"/>
              <a:t>…Ten minutes later…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1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3367-580F-4219-84D2-9D769874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 a Sec…</a:t>
            </a:r>
          </a:p>
        </p:txBody>
      </p:sp>
      <p:pic>
        <p:nvPicPr>
          <p:cNvPr id="8198" name="Picture 6" descr="https://i.imgur.com/M1ecEef.gif">
            <a:extLst>
              <a:ext uri="{FF2B5EF4-FFF2-40B4-BE49-F238E27FC236}">
                <a16:creationId xmlns:a16="http://schemas.microsoft.com/office/drawing/2014/main" id="{B16F3097-B56B-4322-BD86-0308381DC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14" y="2752725"/>
            <a:ext cx="4762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5A0B3-698A-4FD4-BC18-D6292D1AD5BD}"/>
              </a:ext>
            </a:extLst>
          </p:cNvPr>
          <p:cNvSpPr/>
          <p:nvPr/>
        </p:nvSpPr>
        <p:spPr>
          <a:xfrm>
            <a:off x="558399" y="2967335"/>
            <a:ext cx="1107521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THIS IS KINDA FUN</a:t>
            </a:r>
          </a:p>
        </p:txBody>
      </p:sp>
    </p:spTree>
    <p:extLst>
      <p:ext uri="{BB962C8B-B14F-4D97-AF65-F5344CB8AC3E}">
        <p14:creationId xmlns:p14="http://schemas.microsoft.com/office/powerpoint/2010/main" val="1902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F4CD-838E-4FA7-B535-AC6265C5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88C3-7DDD-4672-9AA0-7DF3CF5E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 I a masochist who loves writing SQL queries?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Am I a postal code zoning enthusiast?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Do I like solving challenging, interesting problems?</a:t>
            </a:r>
          </a:p>
          <a:p>
            <a:pPr lvl="1"/>
            <a:r>
              <a:rPr lang="en-US" dirty="0"/>
              <a:t>Yeah! Let’s follow that.</a:t>
            </a:r>
          </a:p>
          <a:p>
            <a:pPr lvl="1"/>
            <a:endParaRPr lang="en-US" dirty="0"/>
          </a:p>
        </p:txBody>
      </p:sp>
      <p:pic>
        <p:nvPicPr>
          <p:cNvPr id="9220" name="Picture 4" descr="https://img.purch.com/w/660/aHR0cDovL3d3dy5saXZlc2NpZW5jZS5jb20vaW1hZ2VzL2kvMDAwLzAwMi83NTkvb3JpZ2luYWwvMDgxMjA5LWxpZ2h0LWJ1bGItMDIuanBn">
            <a:extLst>
              <a:ext uri="{FF2B5EF4-FFF2-40B4-BE49-F238E27FC236}">
                <a16:creationId xmlns:a16="http://schemas.microsoft.com/office/drawing/2014/main" id="{73B9CF75-282F-4DAF-B9ED-B89525E6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81" y="1072009"/>
            <a:ext cx="4193006" cy="5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9FF1-709A-4748-8622-319EDF67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Layer = Telling Stories?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7F693-E59B-4A28-9C94-108C439A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crafts archetypes; user becomes “character”</a:t>
            </a:r>
          </a:p>
          <a:p>
            <a:r>
              <a:rPr lang="en-US" dirty="0"/>
              <a:t>Extracting themes from characters’ “adventures”</a:t>
            </a:r>
          </a:p>
          <a:p>
            <a:r>
              <a:rPr lang="en-US" dirty="0"/>
              <a:t>Characters have a distinct “voice”</a:t>
            </a:r>
          </a:p>
          <a:p>
            <a:r>
              <a:rPr lang="en-US" dirty="0"/>
              <a:t>Represents a fleshed out, unique world</a:t>
            </a:r>
          </a:p>
          <a:p>
            <a:r>
              <a:rPr lang="en-US" dirty="0"/>
              <a:t>Unpredictable. Lots of twists.</a:t>
            </a:r>
          </a:p>
          <a:p>
            <a:r>
              <a:rPr lang="en-US" b="1" dirty="0"/>
              <a:t>Look closely. Think about it. Find the moral.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33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AD6B-CE0F-4A4A-A6E8-CAC55EC2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C149B-9026-4C57-8FAC-442144289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 Owner Proposed Missed Requirement</a:t>
            </a:r>
          </a:p>
          <a:p>
            <a:pPr lvl="1"/>
            <a:r>
              <a:rPr lang="en-US" dirty="0"/>
              <a:t>High-risk pension calculation rule</a:t>
            </a:r>
          </a:p>
          <a:p>
            <a:r>
              <a:rPr lang="en-US" dirty="0"/>
              <a:t>Would Require…</a:t>
            </a:r>
          </a:p>
          <a:p>
            <a:pPr lvl="1"/>
            <a:r>
              <a:rPr lang="en-US" dirty="0"/>
              <a:t>New domain logic</a:t>
            </a:r>
          </a:p>
          <a:p>
            <a:pPr lvl="1"/>
            <a:r>
              <a:rPr lang="en-US" dirty="0"/>
              <a:t>Thorough automated testing</a:t>
            </a:r>
          </a:p>
          <a:p>
            <a:pPr lvl="1"/>
            <a:r>
              <a:rPr lang="en-US" dirty="0"/>
              <a:t>Business Analysis of Test Cases</a:t>
            </a:r>
          </a:p>
          <a:p>
            <a:pPr lvl="1"/>
            <a:r>
              <a:rPr lang="en-US" dirty="0"/>
              <a:t>Regression Testing</a:t>
            </a:r>
          </a:p>
          <a:p>
            <a:r>
              <a:rPr lang="en-US" dirty="0"/>
              <a:t>Dependency For Other Stories</a:t>
            </a:r>
          </a:p>
          <a:p>
            <a:r>
              <a:rPr lang="en-US" dirty="0"/>
              <a:t>By the End of the Sprint, Ending in Two Days</a:t>
            </a:r>
          </a:p>
          <a:p>
            <a:pPr lvl="1"/>
            <a:endParaRPr lang="en-US" dirty="0"/>
          </a:p>
        </p:txBody>
      </p:sp>
      <p:pic>
        <p:nvPicPr>
          <p:cNvPr id="10242" name="Picture 2" descr="https://target.scene7.com/is/image/Target/12613765?wid=520&amp;hei=520&amp;fmt=pjpeg">
            <a:extLst>
              <a:ext uri="{FF2B5EF4-FFF2-40B4-BE49-F238E27FC236}">
                <a16:creationId xmlns:a16="http://schemas.microsoft.com/office/drawing/2014/main" id="{C4013D01-241F-4DD4-B15E-A7665009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720" y="753228"/>
            <a:ext cx="4080895" cy="408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3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8465-E8DF-4DC6-8450-480345EB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a Story, O Data!!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B422-9B61-41EE-B77B-A59F52CC4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38173"/>
          </a:xfrm>
        </p:spPr>
        <p:txBody>
          <a:bodyPr/>
          <a:lstStyle/>
          <a:p>
            <a:r>
              <a:rPr lang="en-US" dirty="0"/>
              <a:t>Last year’s production data</a:t>
            </a:r>
          </a:p>
          <a:p>
            <a:r>
              <a:rPr lang="en-US" dirty="0"/>
              <a:t>Reviewed all possible cases with various data investigations</a:t>
            </a:r>
          </a:p>
          <a:p>
            <a:r>
              <a:rPr lang="en-US" dirty="0"/>
              <a:t>Number of users, among 20,000+, to need this rule?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EB6BC-5F6C-46C0-9669-22D5B7D69B5D}"/>
              </a:ext>
            </a:extLst>
          </p:cNvPr>
          <p:cNvSpPr/>
          <p:nvPr/>
        </p:nvSpPr>
        <p:spPr>
          <a:xfrm>
            <a:off x="3723396" y="-547652"/>
            <a:ext cx="4241867" cy="84023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4ABD4-824E-492C-BB70-177B7604B230}"/>
              </a:ext>
            </a:extLst>
          </p:cNvPr>
          <p:cNvSpPr txBox="1">
            <a:spLocks/>
          </p:cNvSpPr>
          <p:nvPr/>
        </p:nvSpPr>
        <p:spPr>
          <a:xfrm>
            <a:off x="680321" y="4277753"/>
            <a:ext cx="9613861" cy="202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Cataloged the lone test case</a:t>
            </a:r>
          </a:p>
          <a:p>
            <a:r>
              <a:rPr lang="en-US" dirty="0"/>
              <a:t>Used it to tell a “story” of this uncommon scenario</a:t>
            </a:r>
          </a:p>
          <a:p>
            <a:r>
              <a:rPr lang="en-US" dirty="0"/>
              <a:t>Stakeholders moved requirement much lower in backlog</a:t>
            </a:r>
          </a:p>
          <a:p>
            <a:r>
              <a:rPr lang="en-US" dirty="0"/>
              <a:t>Data “storytelling” surfaced knowledge about users and product</a:t>
            </a:r>
          </a:p>
        </p:txBody>
      </p:sp>
    </p:spTree>
    <p:extLst>
      <p:ext uri="{BB962C8B-B14F-4D97-AF65-F5344CB8AC3E}">
        <p14:creationId xmlns:p14="http://schemas.microsoft.com/office/powerpoint/2010/main" val="73031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380747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C02D-C3B2-46A3-8499-06C963D7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deal with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76941-5BB8-498E-A095-FEE513790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08550"/>
          </a:xfrm>
        </p:spPr>
        <p:txBody>
          <a:bodyPr/>
          <a:lstStyle/>
          <a:p>
            <a:r>
              <a:rPr lang="en-US" dirty="0"/>
              <a:t>Let’s check the name of the conference today: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B57796-DEF8-40CE-A7AE-445D4780EE27}"/>
              </a:ext>
            </a:extLst>
          </p:cNvPr>
          <p:cNvSpPr/>
          <p:nvPr/>
        </p:nvSpPr>
        <p:spPr>
          <a:xfrm>
            <a:off x="680320" y="276075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MicrosoftExcelCamp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B3DF09-4C3D-4E37-993A-C2F73FEC7987}"/>
              </a:ext>
            </a:extLst>
          </p:cNvPr>
          <p:cNvSpPr/>
          <p:nvPr/>
        </p:nvSpPr>
        <p:spPr>
          <a:xfrm>
            <a:off x="680320" y="3369306"/>
            <a:ext cx="11511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AskASysAdminForHelpCamp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DB0E8-D8D9-4D6E-8C3C-92D39675A7DB}"/>
              </a:ext>
            </a:extLst>
          </p:cNvPr>
          <p:cNvSpPr/>
          <p:nvPr/>
        </p:nvSpPr>
        <p:spPr>
          <a:xfrm>
            <a:off x="680320" y="4015637"/>
            <a:ext cx="11511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AwkwardlyEditCSVFilesThenPlugSomeNum-ersIntoTheWindowsCalculator Fall 2017?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B11E9-290C-473E-9C37-9EDF89F700CC}"/>
              </a:ext>
            </a:extLst>
          </p:cNvPr>
          <p:cNvSpPr/>
          <p:nvPr/>
        </p:nvSpPr>
        <p:spPr>
          <a:xfrm>
            <a:off x="680320" y="5215966"/>
            <a:ext cx="11511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lang="en-US" sz="4800" i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</a:t>
            </a:r>
            <a:r>
              <a:rPr lang="en-US" sz="3600" b="1" dirty="0" err="1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Camp</a:t>
            </a:r>
            <a:r>
              <a:rPr lang="en-US" sz="3600" b="1" dirty="0">
                <a:solidFill>
                  <a:prstClr val="black"/>
                </a:solidFill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69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“Stats/Data Dev Language?”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Think </a:t>
            </a:r>
            <a:r>
              <a:rPr lang="en-US" dirty="0"/>
              <a:t>of it as…</a:t>
            </a:r>
          </a:p>
          <a:p>
            <a:pPr lvl="1"/>
            <a:r>
              <a:rPr lang="en-US" dirty="0"/>
              <a:t>Excel, but coded and vastly more powerful</a:t>
            </a:r>
          </a:p>
          <a:p>
            <a:r>
              <a:rPr lang="en-US" dirty="0"/>
              <a:t>After assembling data sets, you can:</a:t>
            </a:r>
          </a:p>
          <a:p>
            <a:pPr lvl="1"/>
            <a:r>
              <a:rPr lang="en-US" dirty="0"/>
              <a:t>Run calculations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Use formulas to easily manipulate data</a:t>
            </a:r>
          </a:p>
        </p:txBody>
      </p:sp>
      <p:pic>
        <p:nvPicPr>
          <p:cNvPr id="15362" name="Picture 2" descr="https://media.gcflearnfree.org/content/563b9b9dca7fac0d9c7b3f7c_11_05_2015/getting_started_interface_interactive2.png">
            <a:extLst>
              <a:ext uri="{FF2B5EF4-FFF2-40B4-BE49-F238E27FC236}">
                <a16:creationId xmlns:a16="http://schemas.microsoft.com/office/drawing/2014/main" id="{5F3CAC24-CBCA-4B02-976E-D620E3A0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714375"/>
            <a:ext cx="72771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muscle arms">
            <a:extLst>
              <a:ext uri="{FF2B5EF4-FFF2-40B4-BE49-F238E27FC236}">
                <a16:creationId xmlns:a16="http://schemas.microsoft.com/office/drawing/2014/main" id="{833691F3-E5B4-47EC-920D-C9AACDD0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021"/>
            <a:ext cx="3417750" cy="173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B2392-9AC5-4726-A609-8B9AD140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36" y="1921256"/>
            <a:ext cx="34194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E0C1-66A8-4604-938E-DCC705E7A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Stats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A2BD-9364-4DC1-B616-BF002D8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806627"/>
          </a:xfrm>
        </p:spPr>
        <p:txBody>
          <a:bodyPr/>
          <a:lstStyle/>
          <a:p>
            <a:r>
              <a:rPr lang="en-US" dirty="0"/>
              <a:t>A few options:</a:t>
            </a:r>
          </a:p>
          <a:p>
            <a:endParaRPr lang="en-US" dirty="0"/>
          </a:p>
          <a:p>
            <a:r>
              <a:rPr lang="en-US" dirty="0"/>
              <a:t>Scala</a:t>
            </a:r>
          </a:p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Python + Frameworks</a:t>
            </a:r>
          </a:p>
          <a:p>
            <a:r>
              <a:rPr lang="en-US" dirty="0"/>
              <a:t>Java + Frameworks</a:t>
            </a:r>
          </a:p>
          <a:p>
            <a:endParaRPr lang="en-US" dirty="0"/>
          </a:p>
        </p:txBody>
      </p:sp>
      <p:pic>
        <p:nvPicPr>
          <p:cNvPr id="12292" name="Picture 4" descr="https://www.24spoilers.com/wp-content/uploads/2014/06/Spoiler-Alert.jpg">
            <a:extLst>
              <a:ext uri="{FF2B5EF4-FFF2-40B4-BE49-F238E27FC236}">
                <a16:creationId xmlns:a16="http://schemas.microsoft.com/office/drawing/2014/main" id="{14448D73-9760-4757-8EB6-2E3B2FD4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28" y="2154530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4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DE3F-7C46-406B-BC5D-97AB2B54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this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9FE2-B82F-4B48-A46F-3DABE921A1DA}"/>
              </a:ext>
            </a:extLst>
          </p:cNvPr>
          <p:cNvSpPr txBox="1"/>
          <p:nvPr/>
        </p:nvSpPr>
        <p:spPr>
          <a:xfrm>
            <a:off x="402672" y="2273417"/>
            <a:ext cx="104610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dirty="0"/>
              <a:t>http://danstalcup.com/r/</a:t>
            </a:r>
          </a:p>
        </p:txBody>
      </p:sp>
    </p:spTree>
    <p:extLst>
      <p:ext uri="{BB962C8B-B14F-4D97-AF65-F5344CB8AC3E}">
        <p14:creationId xmlns:p14="http://schemas.microsoft.com/office/powerpoint/2010/main" val="1419739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953FD2-FB29-4C2E-8517-B91BA960557A}"/>
              </a:ext>
            </a:extLst>
          </p:cNvPr>
          <p:cNvSpPr/>
          <p:nvPr/>
        </p:nvSpPr>
        <p:spPr>
          <a:xfrm>
            <a:off x="1915532" y="-928747"/>
            <a:ext cx="7404592" cy="93256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151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DD19-1336-44F3-99F4-FD62D9A3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F8DF-1585-46E0-81E6-AE674342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From </a:t>
            </a:r>
            <a:r>
              <a:rPr lang="en-US" sz="3600" i="1" dirty="0"/>
              <a:t>The Art of R Programming </a:t>
            </a:r>
            <a:r>
              <a:rPr lang="en-US" sz="3600" dirty="0"/>
              <a:t>by Norman </a:t>
            </a:r>
            <a:r>
              <a:rPr lang="en-US" sz="3600" dirty="0" err="1"/>
              <a:t>Matloff</a:t>
            </a:r>
            <a:endParaRPr lang="en-US" sz="3600" dirty="0">
              <a:latin typeface="Century" panose="02040604050505020304" pitchFamily="18" charset="0"/>
            </a:endParaRPr>
          </a:p>
          <a:p>
            <a:r>
              <a:rPr lang="en-US" sz="4800" dirty="0">
                <a:latin typeface="Century" panose="02040604050505020304" pitchFamily="18" charset="0"/>
              </a:rPr>
              <a:t>“As the Cantonese say,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peng</a:t>
            </a:r>
            <a:r>
              <a:rPr lang="en-US" sz="4800" i="1" dirty="0">
                <a:latin typeface="Century" panose="02040604050505020304" pitchFamily="18" charset="0"/>
              </a:rPr>
              <a:t>, </a:t>
            </a:r>
            <a:r>
              <a:rPr lang="en-US" sz="4800" i="1" dirty="0" err="1">
                <a:latin typeface="Century" panose="02040604050505020304" pitchFamily="18" charset="0"/>
              </a:rPr>
              <a:t>yauh</a:t>
            </a:r>
            <a:r>
              <a:rPr lang="en-US" sz="4800" i="1" dirty="0">
                <a:latin typeface="Century" panose="02040604050505020304" pitchFamily="18" charset="0"/>
              </a:rPr>
              <a:t> </a:t>
            </a:r>
            <a:r>
              <a:rPr lang="en-US" sz="4800" i="1" dirty="0" err="1">
                <a:latin typeface="Century" panose="02040604050505020304" pitchFamily="18" charset="0"/>
              </a:rPr>
              <a:t>leng</a:t>
            </a:r>
            <a:r>
              <a:rPr lang="en-US" sz="4800" dirty="0">
                <a:latin typeface="Century" panose="02040604050505020304" pitchFamily="18" charset="0"/>
              </a:rPr>
              <a:t>, which means ‘both inexpensive and beautiful.’ Why use anything else?”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4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1976146"/>
            <a:ext cx="9613861" cy="4290430"/>
          </a:xfrm>
        </p:spPr>
        <p:txBody>
          <a:bodyPr>
            <a:normAutofit/>
          </a:bodyPr>
          <a:lstStyle/>
          <a:p>
            <a:r>
              <a:rPr lang="en-US" sz="4800" dirty="0"/>
              <a:t>Part 1: Design</a:t>
            </a:r>
          </a:p>
          <a:p>
            <a:r>
              <a:rPr lang="en-US" dirty="0"/>
              <a:t>GNU – Open source, free forever on any scale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Highly extensible – Robust libraries</a:t>
            </a:r>
          </a:p>
          <a:p>
            <a:r>
              <a:rPr lang="en-US" dirty="0"/>
              <a:t>Emphasis on integration and </a:t>
            </a:r>
            <a:r>
              <a:rPr lang="en-US" dirty="0" err="1"/>
              <a:t>interopability</a:t>
            </a:r>
            <a:endParaRPr lang="en-US" dirty="0"/>
          </a:p>
          <a:p>
            <a:pPr lvl="1"/>
            <a:r>
              <a:rPr lang="en-US" dirty="0"/>
              <a:t>Big deal  for full stack developers</a:t>
            </a:r>
          </a:p>
          <a:p>
            <a:r>
              <a:rPr lang="en-US" dirty="0"/>
              <a:t>Lightweight – interpreted, not compiled</a:t>
            </a:r>
          </a:p>
          <a:p>
            <a:r>
              <a:rPr lang="en-US" dirty="0"/>
              <a:t>Composability – functional design allows nesting functions</a:t>
            </a:r>
          </a:p>
          <a:p>
            <a:r>
              <a:rPr lang="en-US" dirty="0"/>
              <a:t>Scripted – operations are highly repeatable</a:t>
            </a:r>
          </a:p>
          <a:p>
            <a:endParaRPr lang="en-US" dirty="0"/>
          </a:p>
        </p:txBody>
      </p:sp>
      <p:pic>
        <p:nvPicPr>
          <p:cNvPr id="17410" name="Picture 2" descr="https://imgs.xkcd.com/comics/algorithms.png">
            <a:extLst>
              <a:ext uri="{FF2B5EF4-FFF2-40B4-BE49-F238E27FC236}">
                <a16:creationId xmlns:a16="http://schemas.microsoft.com/office/drawing/2014/main" id="{C008DA00-E950-4313-8874-034699A98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447925"/>
            <a:ext cx="7048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developers prefer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Part 2: Architecture</a:t>
            </a:r>
          </a:p>
          <a:p>
            <a:r>
              <a:rPr lang="en-US" dirty="0"/>
              <a:t>Clean, optimized architecture – handles large data sets well</a:t>
            </a:r>
          </a:p>
          <a:p>
            <a:pPr lvl="1"/>
            <a:r>
              <a:rPr lang="en-US" dirty="0"/>
              <a:t>“Big Data”</a:t>
            </a:r>
          </a:p>
          <a:p>
            <a:r>
              <a:rPr lang="en-US" dirty="0"/>
              <a:t>Designed to naturally be asynchronous / parallelized</a:t>
            </a:r>
          </a:p>
          <a:p>
            <a:endParaRPr lang="en-US" sz="4800" dirty="0"/>
          </a:p>
        </p:txBody>
      </p:sp>
      <p:pic>
        <p:nvPicPr>
          <p:cNvPr id="18434" name="Picture 2" descr="http://i.imgur.com/O8toNwd.gif">
            <a:extLst>
              <a:ext uri="{FF2B5EF4-FFF2-40B4-BE49-F238E27FC236}">
                <a16:creationId xmlns:a16="http://schemas.microsoft.com/office/drawing/2014/main" id="{7C7147EC-7109-4707-B561-DDE87AE28B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52650"/>
            <a:ext cx="3810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1975 – S created by AT&amp;T</a:t>
            </a:r>
          </a:p>
          <a:p>
            <a:r>
              <a:rPr lang="en-US" dirty="0"/>
              <a:t>1992 – Two New Zealand professors wanted a programming language for a stats class</a:t>
            </a:r>
          </a:p>
          <a:p>
            <a:r>
              <a:rPr lang="en-US" dirty="0"/>
              <a:t>1995 – They adapt S into R and give it to students for lessons and labs</a:t>
            </a:r>
          </a:p>
          <a:p>
            <a:r>
              <a:rPr lang="en-US" dirty="0"/>
              <a:t>1997 – Windows, Mac OS versions created</a:t>
            </a:r>
          </a:p>
          <a:p>
            <a:r>
              <a:rPr lang="en-US" dirty="0"/>
              <a:t>1997 – Joins GNU Project</a:t>
            </a:r>
          </a:p>
          <a:p>
            <a:r>
              <a:rPr lang="en-US" dirty="0"/>
              <a:t>2000 – Gains underground popularity</a:t>
            </a:r>
          </a:p>
        </p:txBody>
      </p:sp>
      <p:pic>
        <p:nvPicPr>
          <p:cNvPr id="19458" name="Picture 2" descr="https://upload.wikimedia.org/wikipedia/en/thumb/2/22/Heckert_GNU_white.svg/1200px-Heckert_GNU_white.svg.png">
            <a:extLst>
              <a:ext uri="{FF2B5EF4-FFF2-40B4-BE49-F238E27FC236}">
                <a16:creationId xmlns:a16="http://schemas.microsoft.com/office/drawing/2014/main" id="{B4985CA8-5EC9-4AF4-9C76-E399AE09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173" y="4136531"/>
            <a:ext cx="2226831" cy="21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upload.wikimedia.org/wikipedia/en/thumb/7/7e/Ben_Folds_Five_-_Underground_coverart.jpg/220px-Ben_Folds_Five_-_Underground_coverart.jpg">
            <a:extLst>
              <a:ext uri="{FF2B5EF4-FFF2-40B4-BE49-F238E27FC236}">
                <a16:creationId xmlns:a16="http://schemas.microsoft.com/office/drawing/2014/main" id="{E799CA9C-08B9-479D-B438-BC2C0D39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472" y="4136531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86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2001 – Max OSX version created</a:t>
            </a:r>
          </a:p>
          <a:p>
            <a:r>
              <a:rPr lang="en-US" dirty="0"/>
              <a:t>2005 – International encoding support</a:t>
            </a:r>
          </a:p>
          <a:p>
            <a:r>
              <a:rPr lang="en-US" dirty="0"/>
              <a:t>2010 – 64 bit version</a:t>
            </a:r>
          </a:p>
          <a:p>
            <a:r>
              <a:rPr lang="en-US" dirty="0"/>
              <a:t>2011 – Improved interpretation, even faster</a:t>
            </a:r>
          </a:p>
          <a:p>
            <a:pPr lvl="1"/>
            <a:r>
              <a:rPr lang="en-US" dirty="0"/>
              <a:t>Java style byte-code for libraries</a:t>
            </a:r>
          </a:p>
          <a:p>
            <a:r>
              <a:rPr lang="en-US" dirty="0"/>
              <a:t>2013 – Vector size max upped to 2 billion+</a:t>
            </a:r>
          </a:p>
          <a:p>
            <a:r>
              <a:rPr lang="en-US" b="1" dirty="0"/>
              <a:t>2016 – SQL server integration</a:t>
            </a:r>
          </a:p>
        </p:txBody>
      </p:sp>
      <p:pic>
        <p:nvPicPr>
          <p:cNvPr id="20482" name="Picture 2" descr="https://upload.wikimedia.org/wikipedia/en/thumb/0/04/Nintendo_64_Logo.svg/1200px-Nintendo_64_Logo.svg.png">
            <a:extLst>
              <a:ext uri="{FF2B5EF4-FFF2-40B4-BE49-F238E27FC236}">
                <a16:creationId xmlns:a16="http://schemas.microsoft.com/office/drawing/2014/main" id="{54F8949E-404B-457D-BEA7-D05C587F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284" y="1561330"/>
            <a:ext cx="3782921" cy="35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20D20-C509-4E79-B42C-87CD83F8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565" y="2165031"/>
            <a:ext cx="5943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4268675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B3EA-B0FE-45E1-AD19-C31DDC11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In!!</a:t>
            </a:r>
          </a:p>
        </p:txBody>
      </p:sp>
      <p:pic>
        <p:nvPicPr>
          <p:cNvPr id="11268" name="Picture 4" descr="http://images.tritondigitalcms.com/6616/sites/569/2017/07/17105830/14947952_BG1.jpg">
            <a:extLst>
              <a:ext uri="{FF2B5EF4-FFF2-40B4-BE49-F238E27FC236}">
                <a16:creationId xmlns:a16="http://schemas.microsoft.com/office/drawing/2014/main" id="{556F0E1F-A2CA-4B41-8DB8-948B71B7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969" y="250580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reecomputerbooks.com/covers/The-Art-of-R-Programming-Matloff-Norman.jpg">
            <a:extLst>
              <a:ext uri="{FF2B5EF4-FFF2-40B4-BE49-F238E27FC236}">
                <a16:creationId xmlns:a16="http://schemas.microsoft.com/office/drawing/2014/main" id="{FD5C258F-07BB-4A65-BFDC-3003C778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1524000"/>
            <a:ext cx="2886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F15B9-83AD-41B1-817E-B95472607937}"/>
              </a:ext>
            </a:extLst>
          </p:cNvPr>
          <p:cNvSpPr txBox="1"/>
          <p:nvPr/>
        </p:nvSpPr>
        <p:spPr>
          <a:xfrm>
            <a:off x="8387862" y="2593731"/>
            <a:ext cx="294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Chapters 1-3</a:t>
            </a:r>
          </a:p>
          <a:p>
            <a:r>
              <a:rPr lang="en-US" sz="3600" dirty="0"/>
              <a:t>(of 16)</a:t>
            </a:r>
          </a:p>
        </p:txBody>
      </p:sp>
    </p:spTree>
    <p:extLst>
      <p:ext uri="{BB962C8B-B14F-4D97-AF65-F5344CB8AC3E}">
        <p14:creationId xmlns:p14="http://schemas.microsoft.com/office/powerpoint/2010/main" val="132972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B7CF-C2F6-43EF-A309-91E11DD0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No-Barriers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DE20-31D4-4411-AB90-177822ECC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http://tryr.codeschool.com/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A65EC-5784-4E99-9D9A-3FDE1BBF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50279"/>
            <a:ext cx="925959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BF52-9C46-4396-A9E9-880732E3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Full-Experience Entry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CC9C-9EF7-48E0-B194-AAC54624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https://www.rstudio.com/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EC3CAA-2304-4B72-845C-BECB1D11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7" y="2254067"/>
            <a:ext cx="7348756" cy="35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16FA-7AF5-48D1-9345-B9C1F302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hour (by the numbers)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08A0D-5C8A-42E9-B997-8B53786A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101982"/>
            <a:ext cx="10233757" cy="4231706"/>
          </a:xfrm>
        </p:spPr>
        <p:txBody>
          <a:bodyPr>
            <a:normAutofit/>
          </a:bodyPr>
          <a:lstStyle/>
          <a:p>
            <a:r>
              <a:rPr lang="en-US" dirty="0"/>
              <a:t>5 key takeaways</a:t>
            </a:r>
          </a:p>
          <a:p>
            <a:r>
              <a:rPr lang="en-US" dirty="0"/>
              <a:t>12 nifty R tricks</a:t>
            </a:r>
          </a:p>
          <a:p>
            <a:r>
              <a:rPr lang="en-US" dirty="0"/>
              <a:t>4 pictures of my daughter</a:t>
            </a:r>
          </a:p>
          <a:p>
            <a:r>
              <a:rPr lang="en-US" dirty="0"/>
              <a:t>3 fun data sets</a:t>
            </a:r>
          </a:p>
          <a:p>
            <a:r>
              <a:rPr lang="en-US" dirty="0"/>
              <a:t>1 Taylor Swift reference</a:t>
            </a:r>
          </a:p>
          <a:p>
            <a:r>
              <a:rPr lang="en-US" dirty="0"/>
              <a:t>5 essential third party packages</a:t>
            </a:r>
          </a:p>
          <a:p>
            <a:r>
              <a:rPr lang="en-US" dirty="0"/>
              <a:t>0 jokes about how R is a pirate’s favorite stats language</a:t>
            </a:r>
          </a:p>
          <a:p>
            <a:r>
              <a:rPr lang="en-US" dirty="0"/>
              <a:t>(except that one ^^)</a:t>
            </a:r>
          </a:p>
        </p:txBody>
      </p:sp>
    </p:spTree>
    <p:extLst>
      <p:ext uri="{BB962C8B-B14F-4D97-AF65-F5344CB8AC3E}">
        <p14:creationId xmlns:p14="http://schemas.microsoft.com/office/powerpoint/2010/main" val="203483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8AE6-2B5D-4D59-AF7B-7E2E06C8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DOWN TO BUSINESS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19530-FE3F-4988-A266-9E3F436BD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s://vignette4.wikia.nocookie.net/disney/images/5/58/I%27ll_Make_a_Man_Out_of_You.jpg/revision/latest?cb=20130216164740">
            <a:extLst>
              <a:ext uri="{FF2B5EF4-FFF2-40B4-BE49-F238E27FC236}">
                <a16:creationId xmlns:a16="http://schemas.microsoft.com/office/drawing/2014/main" id="{61A37847-4A49-436D-AFED-3524052A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2413"/>
            <a:ext cx="115824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63CA-9532-4B21-A914-DA42CC8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1: Teach You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74838-DE52-4D59-9E29-6B80EF76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78985"/>
            <a:ext cx="6592220" cy="828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74B6A-D93A-4156-AA71-2B8BDD14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7" y="3538696"/>
            <a:ext cx="6525536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0FF125-FFB8-46D1-8D57-186B75EC4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9" y="985121"/>
            <a:ext cx="12192000" cy="587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CD90-B148-44AF-A2E4-3BFC5C01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Russell Westbrook</a:t>
            </a:r>
          </a:p>
        </p:txBody>
      </p:sp>
      <p:pic>
        <p:nvPicPr>
          <p:cNvPr id="13314" name="Picture 2" descr="http://assets.nydailynews.com/polopoly_fs/1.3280203.1498535941!/img/httpImage/image.jpg_gen/derivatives/article_750/nbaweb27s-w5g-web.jpg">
            <a:extLst>
              <a:ext uri="{FF2B5EF4-FFF2-40B4-BE49-F238E27FC236}">
                <a16:creationId xmlns:a16="http://schemas.microsoft.com/office/drawing/2014/main" id="{1E659631-3DBD-45AE-8990-E66CED42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63" y="1834166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6AA0-C0D6-4D93-9602-C2FA77B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Scored Every Game, 2016-17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CE5E6-1EA8-4871-ABE8-B86833571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32,	51,	33,	35,	20,	28,	14,	36,	29,	41,	33,	30,	30,	31,	34,	31,	36,	17,	27,	35,	28,	32,	27,	37,	20,	27,	26,	46,	42,	45,	31,	29,	21,	17,	30,	33,	49,	32,	21,	24,	21,	36,	24,	27,	38,	27,	45,	20,	27,	28,	38,	42,	27,	29,	47,	17,	38,	17,	41,	43,	45,	48,	29,	58,	23,	33,	25,	24,	28,	15,	18,	39,	37,	57,	32,	40,	12,	45,	23,	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83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A1B2-AA81-4C81-8FD5-9165A3C1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2: Create a Vector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95DD5-A6A6-411F-B43D-C2CED4BD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FBB19-2A7B-40DB-9BF2-AB4B0C2F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2826328"/>
            <a:ext cx="10470995" cy="2088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30D19D-B9E1-431B-9F21-62ED8641CA14}"/>
              </a:ext>
            </a:extLst>
          </p:cNvPr>
          <p:cNvSpPr/>
          <p:nvPr/>
        </p:nvSpPr>
        <p:spPr>
          <a:xfrm>
            <a:off x="1468073" y="2625754"/>
            <a:ext cx="872456" cy="88923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ECBB-1A16-4CCC-A7A9-2085C7F2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Vector?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755A2-4151-4F6C-BE46-1256380D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64" y="2207431"/>
            <a:ext cx="1333686" cy="398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83441-191E-4CDB-8F6F-9C5C22C3E09C}"/>
              </a:ext>
            </a:extLst>
          </p:cNvPr>
          <p:cNvSpPr txBox="1"/>
          <p:nvPr/>
        </p:nvSpPr>
        <p:spPr>
          <a:xfrm>
            <a:off x="2257750" y="2207431"/>
            <a:ext cx="993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BASE VARIABLE IN R IS A VECTOR</a:t>
            </a:r>
          </a:p>
        </p:txBody>
      </p:sp>
      <p:pic>
        <p:nvPicPr>
          <p:cNvPr id="14338" name="Picture 2" descr="https://pbs.twimg.com/profile_images/714604156212932608/eE6okxre_200x200.jpg">
            <a:extLst>
              <a:ext uri="{FF2B5EF4-FFF2-40B4-BE49-F238E27FC236}">
                <a16:creationId xmlns:a16="http://schemas.microsoft.com/office/drawing/2014/main" id="{5127CCE9-31AD-4894-947D-018471EC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785" y="35557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i.imgur.com/hiX84mb.jpg">
            <a:extLst>
              <a:ext uri="{FF2B5EF4-FFF2-40B4-BE49-F238E27FC236}">
                <a16:creationId xmlns:a16="http://schemas.microsoft.com/office/drawing/2014/main" id="{988CAED3-5AAB-4C88-9AC2-BCEF7671A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16" y="2581423"/>
            <a:ext cx="5866152" cy="323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5D0F-71C2-489A-A83B-424D4583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3: Mean and Median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10615-AB4A-4563-851E-27EA1EF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5" y="2531230"/>
            <a:ext cx="2534004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02A8F5-086E-4843-B965-495A0DA2C327}"/>
              </a:ext>
            </a:extLst>
          </p:cNvPr>
          <p:cNvSpPr txBox="1"/>
          <p:nvPr/>
        </p:nvSpPr>
        <p:spPr>
          <a:xfrm>
            <a:off x="4705815" y="2252546"/>
            <a:ext cx="616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Notice! Still a vector!</a:t>
            </a:r>
          </a:p>
          <a:p>
            <a:r>
              <a:rPr lang="en-US" sz="3600" dirty="0"/>
              <a:t>(Size 1)</a:t>
            </a:r>
          </a:p>
        </p:txBody>
      </p:sp>
      <p:pic>
        <p:nvPicPr>
          <p:cNvPr id="25602" name="Picture 2" descr="http://www.picslyrics.net/images/193683-taylor-swift-why-you-gotta-be-so-mean.jpg">
            <a:extLst>
              <a:ext uri="{FF2B5EF4-FFF2-40B4-BE49-F238E27FC236}">
                <a16:creationId xmlns:a16="http://schemas.microsoft.com/office/drawing/2014/main" id="{083FF350-7835-472C-9767-42F196F1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377" y="2066866"/>
            <a:ext cx="6249798" cy="35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1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22E7-FC9D-4C12-B3D7-FEB348A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Hang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2F9E-DA04-4CAC-862A-43B405ED8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Russell Westbrook averaged 31.6, NOT 31.9</a:t>
            </a:r>
          </a:p>
        </p:txBody>
      </p:sp>
      <p:pic>
        <p:nvPicPr>
          <p:cNvPr id="22530" name="Picture 2" descr="https://i.imgflip.com/1key4i.jpg">
            <a:extLst>
              <a:ext uri="{FF2B5EF4-FFF2-40B4-BE49-F238E27FC236}">
                <a16:creationId xmlns:a16="http://schemas.microsoft.com/office/drawing/2014/main" id="{B0141CD9-47A0-4AC4-A968-362C81E7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97" y="1410356"/>
            <a:ext cx="88868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68D4-921C-4546-8A8E-85059F65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4: Easily Append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489F2-2533-4D1A-BDBE-75E78BCF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80285-F7AE-4B00-91EA-5BEB97F2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373"/>
            <a:ext cx="12192000" cy="261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6BDD0-3F7A-4DA6-BD8B-43BE70C3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80" y="1925420"/>
            <a:ext cx="10167723" cy="2732827"/>
          </a:xfrm>
          <a:prstGeom prst="rect">
            <a:avLst/>
          </a:prstGeom>
        </p:spPr>
      </p:pic>
      <p:pic>
        <p:nvPicPr>
          <p:cNvPr id="24578" name="Picture 2" descr="http://www.reactiongifs.com/r/disgstd.gif">
            <a:extLst>
              <a:ext uri="{FF2B5EF4-FFF2-40B4-BE49-F238E27FC236}">
                <a16:creationId xmlns:a16="http://schemas.microsoft.com/office/drawing/2014/main" id="{279E9099-F221-4AB4-B651-DEC378327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2214563"/>
            <a:ext cx="32670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0CF8-93D6-4A91-8E27-FDAC4336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5: Smart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AC118-9661-483F-8DD3-34C22EA8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74976"/>
            <a:ext cx="3467584" cy="150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56712-07C1-47CB-932C-1FC46604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4507689"/>
            <a:ext cx="8811855" cy="1076475"/>
          </a:xfrm>
          <a:prstGeom prst="rect">
            <a:avLst/>
          </a:prstGeom>
        </p:spPr>
      </p:pic>
      <p:pic>
        <p:nvPicPr>
          <p:cNvPr id="23554" name="Picture 2" descr="https://images-na.ssl-images-amazon.com/images/I/51ofMyz2tkL.SX332_SY500_CR,0,0,332,500_PIbundle-6,TopRight,0,0_SX332_SY500_CR,0,0,332,500_SH20_.jpg">
            <a:extLst>
              <a:ext uri="{FF2B5EF4-FFF2-40B4-BE49-F238E27FC236}">
                <a16:creationId xmlns:a16="http://schemas.microsoft.com/office/drawing/2014/main" id="{EA2AFEC2-FC18-424F-8F8C-A28939B44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047750"/>
            <a:ext cx="3162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d2v9y0dukr6mq2.cloudfront.net/video/thumbnail/uh59Wh0/brain-cartoon-illustration-hand-drawn-animation-transparent_ekkdbuu__F0004.png">
            <a:extLst>
              <a:ext uri="{FF2B5EF4-FFF2-40B4-BE49-F238E27FC236}">
                <a16:creationId xmlns:a16="http://schemas.microsoft.com/office/drawing/2014/main" id="{29153AF6-5B7E-4B6C-AEB4-366447A2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49" y="0"/>
            <a:ext cx="4264404" cy="23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77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CFEE-B4BE-4706-8E98-82749387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This Talk. Perspective. Disclaimer.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2CCD-1CE2-43BD-9C89-2CF86D3FA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like learning new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am a junior developer who is not yet an expert. But trying.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talk is about my (ongoing!) journey.</a:t>
            </a:r>
          </a:p>
        </p:txBody>
      </p:sp>
      <p:pic>
        <p:nvPicPr>
          <p:cNvPr id="5122" name="Picture 2" descr="https://pbs.twimg.com/media/BbdUzw4CIAAoFB5.jpg">
            <a:extLst>
              <a:ext uri="{FF2B5EF4-FFF2-40B4-BE49-F238E27FC236}">
                <a16:creationId xmlns:a16="http://schemas.microsoft.com/office/drawing/2014/main" id="{64A9D8F0-FC29-4736-B0FE-D9BE8F5F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786" y="2267999"/>
            <a:ext cx="48577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6A417-60D0-45B0-8A83-2C855782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6: Simple Graph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7B8BB-CEA4-4CD4-B0AD-A968BE751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046" y="2336800"/>
            <a:ext cx="3773883" cy="3598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FFD9AE-5A9C-449C-89FB-DA40C425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336873"/>
            <a:ext cx="2591162" cy="590632"/>
          </a:xfrm>
          <a:prstGeom prst="rect">
            <a:avLst/>
          </a:prstGeom>
        </p:spPr>
      </p:pic>
      <p:pic>
        <p:nvPicPr>
          <p:cNvPr id="29698" name="Picture 2" descr="http://www.oklahomaheart.com/sites/default/files/HeartMonitoring.jpg">
            <a:extLst>
              <a:ext uri="{FF2B5EF4-FFF2-40B4-BE49-F238E27FC236}">
                <a16:creationId xmlns:a16="http://schemas.microsoft.com/office/drawing/2014/main" id="{911B2706-F2B3-4A8C-9C92-514096DF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3" y="1562145"/>
            <a:ext cx="6898226" cy="492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0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F7BC-28A4-495F-829F-F910E384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7: Histograms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6C4FC-E13B-4F81-AE64-5EEC9AC2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662" y="2892053"/>
            <a:ext cx="2191056" cy="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7CA2-8BF3-4AE5-B50B-A743C99D2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2" y="248496"/>
            <a:ext cx="6144482" cy="6182588"/>
          </a:xfrm>
          <a:prstGeom prst="rect">
            <a:avLst/>
          </a:prstGeom>
        </p:spPr>
      </p:pic>
      <p:pic>
        <p:nvPicPr>
          <p:cNvPr id="26626" name="Picture 2" descr="https://lh3.googleusercontent.com/MhFHUCmuBBC8JC_CD4LJ8cYWfnhzJ6H1BK85LqalXWxZwCTWYJATjgkEKslbIyo5as1tR7YZShT96gxdI0WaRvtifIlY4QKtZ5O8iTOdDAjXdtISEkSGmxgaJhbGs3CbgEhQzORBST9W8dNVcmRTIU83Q9fsrdbhRVA9QqFT3CbqPjz5G9SLiuqDtF51_20tp4KHOftx6s0Oyi5xJVWMd_Ga2-EpDUIRlNYDwG4WVY-B_aiLJBcLou7miu5jLV_UCC-OLpbwZDzyg0Gz2d_p8sX91Oe3_Cb4Y5RYy5D37OlEKvQOrx9VfcpjCb161GJm9ZYtTT1oxqEDSQ-1OUg1xdvs9YykeU7IuBN4SUTztjgRi69V08AdwEkzoMdNKL2dbQR_waOktPFln-_F3_bmMPyN9e_zBu70jNVJhRjGSKImPL3o7f8VHl-f8xJvmv--yTqXipjF7Q0AgRjoQc97pM4EpF66-p4XhtJR_cIRsvfoKSjklt69WHAZffjvCsqw7vp5vwvKXF_4bh1GIhclSLcPTJMTN2LVwB4Jx1dvWWCh6IS_v-aj8zCxzDf4V87_GYLd57YEUVh9ktU9wv3JXnT4Pg5ifDKzgbLJrTqfeg=w675-h900-no">
            <a:extLst>
              <a:ext uri="{FF2B5EF4-FFF2-40B4-BE49-F238E27FC236}">
                <a16:creationId xmlns:a16="http://schemas.microsoft.com/office/drawing/2014/main" id="{EFB5FED4-FFB4-4628-B8B0-68F884B5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20A1-31F1-415F-9AF3-A473C09E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8: Random Numbers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66D56-7F1B-457C-AD63-4DB77C7D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84" y="2695327"/>
            <a:ext cx="5172797" cy="1047896"/>
          </a:xfrm>
          <a:prstGeom prst="rect">
            <a:avLst/>
          </a:prstGeom>
        </p:spPr>
      </p:pic>
      <p:pic>
        <p:nvPicPr>
          <p:cNvPr id="27650" name="Picture 2" descr="http://images.zap2it.com/assets/p8664168_b_h3_aa/so-random.jpg">
            <a:extLst>
              <a:ext uri="{FF2B5EF4-FFF2-40B4-BE49-F238E27FC236}">
                <a16:creationId xmlns:a16="http://schemas.microsoft.com/office/drawing/2014/main" id="{0C6A9E2A-DC1B-47E1-BDE3-CF329E5E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14312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1AE4-D21F-42D8-AE7D-72D7C1D2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9: Import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BE14-4FB8-4357-BE16-6B4E825B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41" y="2123379"/>
            <a:ext cx="7916380" cy="581106"/>
          </a:xfrm>
          <a:prstGeom prst="rect">
            <a:avLst/>
          </a:prstGeom>
        </p:spPr>
      </p:pic>
      <p:pic>
        <p:nvPicPr>
          <p:cNvPr id="28674" name="Picture 2" descr="https://images-na.ssl-images-amazon.com/images/I/51DF6ZR8G7L.jpg">
            <a:extLst>
              <a:ext uri="{FF2B5EF4-FFF2-40B4-BE49-F238E27FC236}">
                <a16:creationId xmlns:a16="http://schemas.microsoft.com/office/drawing/2014/main" id="{BFF4A6D2-DAEA-469D-8B65-4C748147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3" y="1718870"/>
            <a:ext cx="31527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i0.kym-cdn.com/photos/images/original/000/316/990/e36.png">
            <a:extLst>
              <a:ext uri="{FF2B5EF4-FFF2-40B4-BE49-F238E27FC236}">
                <a16:creationId xmlns:a16="http://schemas.microsoft.com/office/drawing/2014/main" id="{CC575046-0802-475F-AEB3-E185F895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25" y="3134599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F78E-7B8C-49A9-9A19-3B858A15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Nifty Thing 10: </a:t>
            </a:r>
            <a:r>
              <a:rPr lang="en-US" dirty="0"/>
              <a:t>Group Data By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481A94-6C4A-493A-803B-BBAFED8E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423671"/>
            <a:ext cx="3667637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565FD-282F-4B98-88CF-2E541129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34" y="3724975"/>
            <a:ext cx="8573696" cy="18576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95132C0-E0D0-41A5-9B0B-19F2857E5AE3}"/>
              </a:ext>
            </a:extLst>
          </p:cNvPr>
          <p:cNvSpPr/>
          <p:nvPr/>
        </p:nvSpPr>
        <p:spPr>
          <a:xfrm>
            <a:off x="7894040" y="4530055"/>
            <a:ext cx="1140903" cy="570451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rgbClr val="FFFF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674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37B-8781-45F2-AC92-51BD67A0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11: Sort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42245-F1E0-4669-AF98-7767CB5F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20001"/>
            <a:ext cx="9878804" cy="1181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21A03-A5F7-4741-B6FE-9072E98C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787102"/>
            <a:ext cx="2962688" cy="38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D41FA-1A48-46EE-BBB6-D0532F99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4266402"/>
            <a:ext cx="7401958" cy="25244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AB605E-0C24-4BD6-B607-53065D3375CB}"/>
              </a:ext>
            </a:extLst>
          </p:cNvPr>
          <p:cNvSpPr/>
          <p:nvPr/>
        </p:nvSpPr>
        <p:spPr>
          <a:xfrm>
            <a:off x="265565" y="450638"/>
            <a:ext cx="9748181" cy="62478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18163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0088-AFBC-49F3-AADF-87C47FE5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Nifty Thing 12: Custom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996B9-4817-47FA-949C-6FA88C60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function to:</a:t>
            </a:r>
          </a:p>
          <a:p>
            <a:pPr lvl="1"/>
            <a:r>
              <a:rPr lang="en-US" dirty="0"/>
              <a:t>1) Read in a text file</a:t>
            </a:r>
          </a:p>
          <a:p>
            <a:pPr lvl="1"/>
            <a:r>
              <a:rPr lang="en-US" dirty="0"/>
              <a:t>2) Group the data by type</a:t>
            </a:r>
          </a:p>
          <a:p>
            <a:pPr lvl="1"/>
            <a:r>
              <a:rPr lang="en-US" dirty="0"/>
              <a:t>3) Sort the data by frequency</a:t>
            </a:r>
          </a:p>
          <a:p>
            <a:pPr lvl="1"/>
            <a:r>
              <a:rPr lang="en-US" dirty="0"/>
              <a:t>4) Pick the top 10 most frequent data points</a:t>
            </a:r>
          </a:p>
        </p:txBody>
      </p:sp>
      <p:pic>
        <p:nvPicPr>
          <p:cNvPr id="32770" name="Picture 2" descr="https://i.ytimg.com/vi/peSBwYsTmv0/maxresdefault.jpg">
            <a:extLst>
              <a:ext uri="{FF2B5EF4-FFF2-40B4-BE49-F238E27FC236}">
                <a16:creationId xmlns:a16="http://schemas.microsoft.com/office/drawing/2014/main" id="{00089CBF-D54C-45B8-9F99-1D1DC251A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33" y="1931260"/>
            <a:ext cx="6885526" cy="38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8F1A-E87E-4B9C-A780-B8D75F21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Function in a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4EB80-BEE9-4D0E-9296-D6902D84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8" y="2278726"/>
            <a:ext cx="5439534" cy="15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2CD1-DD24-425B-A1A9-D4757F6CF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58" y="4511402"/>
            <a:ext cx="3315163" cy="1190791"/>
          </a:xfrm>
          <a:prstGeom prst="rect">
            <a:avLst/>
          </a:prstGeom>
        </p:spPr>
      </p:pic>
      <p:pic>
        <p:nvPicPr>
          <p:cNvPr id="33794" name="Picture 2" descr="https://cdn.nba.net/nba-drupal-prod/styles/tile_640w/http/nba.cdn.turner.com/nba/big/video/2017/01/29/1aa34156-f929-4500-bad4-804ac89fcfb3.nba_1_1280x720.jpg?itok=F97Pz9SA">
            <a:extLst>
              <a:ext uri="{FF2B5EF4-FFF2-40B4-BE49-F238E27FC236}">
                <a16:creationId xmlns:a16="http://schemas.microsoft.com/office/drawing/2014/main" id="{34162D3C-5027-4FA1-9D5E-84DC365C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81" y="2085779"/>
            <a:ext cx="5540343" cy="311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DA008A-C368-4CEB-A3ED-BC40B83456AA}"/>
              </a:ext>
            </a:extLst>
          </p:cNvPr>
          <p:cNvSpPr/>
          <p:nvPr/>
        </p:nvSpPr>
        <p:spPr>
          <a:xfrm>
            <a:off x="1249960" y="4840448"/>
            <a:ext cx="2432807" cy="218113"/>
          </a:xfrm>
          <a:prstGeom prst="ellipse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0464-9095-4AFD-8C18-A4261F9EB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3: Reading To Eleanor</a:t>
            </a:r>
          </a:p>
        </p:txBody>
      </p:sp>
      <p:pic>
        <p:nvPicPr>
          <p:cNvPr id="35842" name="Picture 2" descr="https://images.kaplanco.com/catalog/largepopup/85105new.jpg">
            <a:extLst>
              <a:ext uri="{FF2B5EF4-FFF2-40B4-BE49-F238E27FC236}">
                <a16:creationId xmlns:a16="http://schemas.microsoft.com/office/drawing/2014/main" id="{D33CB53B-C076-4DC5-8737-45FBD668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5" y="183416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http://www.mphpl.org/sites/default/files/user-photos/1000books.jpg">
            <a:extLst>
              <a:ext uri="{FF2B5EF4-FFF2-40B4-BE49-F238E27FC236}">
                <a16:creationId xmlns:a16="http://schemas.microsoft.com/office/drawing/2014/main" id="{9B28BA30-3CE5-4E07-8F39-79B7E0A9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25" y="2402660"/>
            <a:ext cx="3829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202D4-65E6-4764-BB95-A968B8EC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157" y="11744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2FB4-3FBF-4EF0-8763-8A1A74BA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Custom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1C61B-7EA5-4441-9DBC-74C00E71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491"/>
            <a:ext cx="12192000" cy="683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BE243-78EF-4EAF-B3C9-F6561A07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3300"/>
            <a:ext cx="12192000" cy="3640784"/>
          </a:xfrm>
          <a:prstGeom prst="rect">
            <a:avLst/>
          </a:prstGeom>
        </p:spPr>
      </p:pic>
      <p:pic>
        <p:nvPicPr>
          <p:cNvPr id="34818" name="Picture 2" descr="http://www.sageadvisorsllc.com/sites/default/files/users/sageadvisorsllc/unnamed.png">
            <a:extLst>
              <a:ext uri="{FF2B5EF4-FFF2-40B4-BE49-F238E27FC236}">
                <a16:creationId xmlns:a16="http://schemas.microsoft.com/office/drawing/2014/main" id="{63EA1158-BBE6-47A1-BF0D-24982831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04" y="29151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7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talk matters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7946" y="2511193"/>
            <a:ext cx="8229600" cy="129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is hot!</a:t>
            </a:r>
          </a:p>
          <a:p>
            <a:r>
              <a:rPr lang="en-US" dirty="0"/>
              <a:t>All developers should care about data</a:t>
            </a:r>
          </a:p>
          <a:p>
            <a:r>
              <a:rPr lang="en-US" dirty="0"/>
              <a:t>Harvard Business Review calls data scientist:</a:t>
            </a:r>
          </a:p>
          <a:p>
            <a:pPr marL="0" indent="0">
              <a:buNone/>
            </a:pPr>
            <a:endParaRPr lang="en-US" sz="4800" dirty="0">
              <a:latin typeface="Brush Script MT" panose="030608020404060703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87946" y="3806593"/>
            <a:ext cx="6745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rush Script MT" panose="03060802040406070304" pitchFamily="66" charset="0"/>
              </a:rPr>
              <a:t>The sexiest job of the 21</a:t>
            </a:r>
            <a:r>
              <a:rPr lang="en-US" sz="4800" baseline="30000" dirty="0">
                <a:latin typeface="Brush Script MT" panose="03060802040406070304" pitchFamily="66" charset="0"/>
              </a:rPr>
              <a:t>st</a:t>
            </a:r>
            <a:r>
              <a:rPr lang="en-US" sz="4800" dirty="0">
                <a:latin typeface="Brush Script MT" panose="03060802040406070304" pitchFamily="66" charset="0"/>
              </a:rPr>
              <a:t> century</a:t>
            </a:r>
          </a:p>
          <a:p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05" y="76200"/>
            <a:ext cx="4080692" cy="665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4208-7B58-436D-AC69-7D724CE0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Your Custom Script,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0F3D8-D960-48B9-A9A1-E429CA80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" y="1834166"/>
            <a:ext cx="6458851" cy="81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72505-2D98-4B55-97B1-D1FC1CE7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917" y="1143000"/>
            <a:ext cx="5433922" cy="55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2212687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6A5E-F169-4D1D-944A-12576A1C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Importation Of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63C4-7D3B-42C5-BF72-40065FDBE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In Three Easy Steps!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setRepositories</a:t>
            </a:r>
            <a:r>
              <a:rPr lang="en-US" dirty="0"/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Go!</a:t>
            </a:r>
          </a:p>
        </p:txBody>
      </p:sp>
      <p:pic>
        <p:nvPicPr>
          <p:cNvPr id="30722" name="Picture 2" descr="https://img.buzzfeed.com/buzzfeed-static/static/2015-03/30/19/enhanced/webdr10/enhanced-15155-1427757017-10.png?downsize=715:*&amp;output-format=auto&amp;output-quality=auto">
            <a:extLst>
              <a:ext uri="{FF2B5EF4-FFF2-40B4-BE49-F238E27FC236}">
                <a16:creationId xmlns:a16="http://schemas.microsoft.com/office/drawing/2014/main" id="{213492B7-4A37-47BA-9EE4-FE9C648B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02" y="2336873"/>
            <a:ext cx="28098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60C9-8700-4850-9635-D1FF2EEE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essential third party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85A0-B1CD-43EB-8E45-A3AE99DC0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7624780" cy="10019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ggplot2 </a:t>
            </a:r>
            <a:r>
              <a:rPr lang="en-US" dirty="0">
                <a:sym typeface="Wingdings" panose="05000000000000000000" pitchFamily="2" charset="2"/>
              </a:rPr>
              <a:t> much prettier graphs</a:t>
            </a:r>
            <a:r>
              <a:rPr lang="en-US" dirty="0"/>
              <a:t> </a:t>
            </a:r>
          </a:p>
        </p:txBody>
      </p:sp>
      <p:pic>
        <p:nvPicPr>
          <p:cNvPr id="31746" name="Picture 2" descr="https://plot.ly/~RPlotBot/1772/life-expectancy-vs-gdp-per-capita.png">
            <a:extLst>
              <a:ext uri="{FF2B5EF4-FFF2-40B4-BE49-F238E27FC236}">
                <a16:creationId xmlns:a16="http://schemas.microsoft.com/office/drawing/2014/main" id="{43A11F8F-D7C0-4FDE-AE6D-5BB3404D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55" y="1685313"/>
            <a:ext cx="3771236" cy="269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ED21FF-878D-45BB-A1C3-69DE3C832208}"/>
              </a:ext>
            </a:extLst>
          </p:cNvPr>
          <p:cNvSpPr txBox="1">
            <a:spLocks/>
          </p:cNvSpPr>
          <p:nvPr/>
        </p:nvSpPr>
        <p:spPr>
          <a:xfrm>
            <a:off x="680321" y="3338818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shiny </a:t>
            </a:r>
            <a:r>
              <a:rPr lang="en-US" dirty="0">
                <a:sym typeface="Wingdings" panose="05000000000000000000" pitchFamily="2" charset="2"/>
              </a:rPr>
              <a:t> build web apps and interactive viz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	out of 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32E16-0E93-4006-A0A4-D773402F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5" y="2605794"/>
            <a:ext cx="5484445" cy="20500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2CEE3D-B55A-4F8C-BC02-CC045705C9D8}"/>
              </a:ext>
            </a:extLst>
          </p:cNvPr>
          <p:cNvSpPr txBox="1">
            <a:spLocks/>
          </p:cNvSpPr>
          <p:nvPr/>
        </p:nvSpPr>
        <p:spPr>
          <a:xfrm>
            <a:off x="680321" y="4259299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dplyr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streamlined data manipulation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2A2F4-39F1-48D6-8889-71EF1E3E4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24" y="3672318"/>
            <a:ext cx="5582429" cy="233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DA64F-30FC-4924-9733-4A2AEE34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737" y="3951125"/>
            <a:ext cx="5894602" cy="278316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8D4D8-288C-4AC2-AE4B-77439F84DF23}"/>
              </a:ext>
            </a:extLst>
          </p:cNvPr>
          <p:cNvSpPr txBox="1">
            <a:spLocks/>
          </p:cNvSpPr>
          <p:nvPr/>
        </p:nvSpPr>
        <p:spPr>
          <a:xfrm>
            <a:off x="680321" y="5094982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rmarkdown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create documents and deliverables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CB9AC0-AB05-4CFA-8E41-5DA84818855A}"/>
              </a:ext>
            </a:extLst>
          </p:cNvPr>
          <p:cNvSpPr txBox="1">
            <a:spLocks/>
          </p:cNvSpPr>
          <p:nvPr/>
        </p:nvSpPr>
        <p:spPr>
          <a:xfrm>
            <a:off x="680321" y="6001221"/>
            <a:ext cx="7624780" cy="1001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cowsay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talking animal text art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C99C7-E8E5-4C17-A1D6-2E7903129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525" y="643141"/>
            <a:ext cx="204816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  <p:bldP spid="10" grpId="0" build="p"/>
      <p:bldP spid="1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1375351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227-24CF-446D-840D-0A87E61E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54FA1F-802A-419B-87F1-6A0C2FD95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400" dirty="0"/>
              <a:t>Find a story data can help you tell.</a:t>
            </a:r>
          </a:p>
          <a:p>
            <a:r>
              <a:rPr lang="en-US" sz="6400" dirty="0"/>
              <a:t>Or wait for one to find you.</a:t>
            </a:r>
          </a:p>
          <a:p>
            <a:r>
              <a:rPr lang="en-US" sz="6400" dirty="0"/>
              <a:t>Use R. Even just a little.</a:t>
            </a:r>
          </a:p>
        </p:txBody>
      </p:sp>
    </p:spTree>
    <p:extLst>
      <p:ext uri="{BB962C8B-B14F-4D97-AF65-F5344CB8AC3E}">
        <p14:creationId xmlns:p14="http://schemas.microsoft.com/office/powerpoint/2010/main" val="1215229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FEA4-2B2C-415B-95EB-F5A69B49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Difficult to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BCB1-B37C-4D23-8965-8032A3C5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http://danstalcup.com/r/</a:t>
            </a:r>
            <a:endParaRPr lang="en-US" sz="3600" dirty="0"/>
          </a:p>
          <a:p>
            <a:r>
              <a:rPr lang="en-US" sz="3600" dirty="0"/>
              <a:t>Do the Try R tutorial</a:t>
            </a:r>
          </a:p>
          <a:p>
            <a:r>
              <a:rPr lang="en-US" sz="3600" dirty="0"/>
              <a:t>Download </a:t>
            </a:r>
            <a:r>
              <a:rPr lang="en-US" sz="3600" dirty="0" err="1"/>
              <a:t>RStudio</a:t>
            </a:r>
            <a:r>
              <a:rPr lang="en-US" sz="3600" dirty="0"/>
              <a:t> and do some nifty tricks</a:t>
            </a:r>
          </a:p>
          <a:p>
            <a:r>
              <a:rPr lang="en-US" sz="3600" dirty="0"/>
              <a:t>Take chances, make mistakes, get messy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9C3EC-A3B0-497F-8B77-FD6914DB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323" y="2336873"/>
            <a:ext cx="4095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b="1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4131414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305"/>
            <a:ext cx="121920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Northern VA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CodeCamp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 Fall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Segoe UI Semibold" charset="0"/>
                <a:cs typeface="Segoe UI Semibold" charset="0"/>
              </a:rPr>
              <a:t>is sponsored by</a:t>
            </a:r>
          </a:p>
        </p:txBody>
      </p:sp>
      <p:pic>
        <p:nvPicPr>
          <p:cNvPr id="5" name="Picture 4" descr="http://novacodecamp.org/Portals/0/Sponsors/Excella%20Logo%20Full%20Col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9" y="2419350"/>
            <a:ext cx="2214070" cy="171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novacodecamp.org/Portals/0/Sponsors/AIS-logo_RG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56" y="2608319"/>
            <a:ext cx="3047788" cy="13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4" y="2853279"/>
            <a:ext cx="3647084" cy="853119"/>
          </a:xfrm>
          <a:prstGeom prst="rect">
            <a:avLst/>
          </a:prstGeom>
        </p:spPr>
      </p:pic>
      <p:pic>
        <p:nvPicPr>
          <p:cNvPr id="20" name="Picture 2" descr="http://novacodecamp.org/Portals/0/Sponsors/MSFT_logo_P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29" y="5076825"/>
            <a:ext cx="2844919" cy="6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1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6014-B078-43D1-984C-3E9FF2AC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39D7-2C25-440B-9E71-FC8FC0F21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2"/>
            <a:ext cx="11511679" cy="419815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800" dirty="0"/>
              <a:t> Data tells stories. Stories matter.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R is for the modern developer.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What you would do in Excel, do in 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Get fancy with packages.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800" dirty="0"/>
              <a:t> Start telling stories in minutes.</a:t>
            </a:r>
          </a:p>
        </p:txBody>
      </p:sp>
    </p:spTree>
    <p:extLst>
      <p:ext uri="{BB962C8B-B14F-4D97-AF65-F5344CB8AC3E}">
        <p14:creationId xmlns:p14="http://schemas.microsoft.com/office/powerpoint/2010/main" val="52334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F2E2-CD07-4055-904E-DEDA524A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 How I Got Here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B685DC4-3562-45D9-A1E6-AC1EF36199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110" b="2511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0521B-A241-4915-B7DB-A9C26E28C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“According to the map, we’ve only gone four inches”</a:t>
            </a:r>
          </a:p>
          <a:p>
            <a:r>
              <a:rPr lang="en-US" dirty="0"/>
              <a:t>Dumb and Dumber</a:t>
            </a:r>
          </a:p>
        </p:txBody>
      </p:sp>
    </p:spTree>
    <p:extLst>
      <p:ext uri="{BB962C8B-B14F-4D97-AF65-F5344CB8AC3E}">
        <p14:creationId xmlns:p14="http://schemas.microsoft.com/office/powerpoint/2010/main" val="107500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038-CE3B-4B71-B224-5B6ED18F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pic>
        <p:nvPicPr>
          <p:cNvPr id="1026" name="Picture 2" descr="https://fairfaxcollegiate.com/Content/Images/FairfaxCollegiateLogo.png">
            <a:extLst>
              <a:ext uri="{FF2B5EF4-FFF2-40B4-BE49-F238E27FC236}">
                <a16:creationId xmlns:a16="http://schemas.microsoft.com/office/drawing/2014/main" id="{A8D38F04-39B2-448E-B68C-9D3AF9BFD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105637"/>
            <a:ext cx="3288484" cy="32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clipartpanda.com/computer-clipart-desktop-computer18.png">
            <a:extLst>
              <a:ext uri="{FF2B5EF4-FFF2-40B4-BE49-F238E27FC236}">
                <a16:creationId xmlns:a16="http://schemas.microsoft.com/office/drawing/2014/main" id="{9B910FB3-8B93-46C3-AB5F-C425564BF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10" y="1834166"/>
            <a:ext cx="2308282" cy="26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4.bp.blogspot.com/--LDSJWYuVHc/T_FxTf6vYaI/AAAAAAAAAG4/XqcjbDDx7Y4/w1200-h630-p-k-no-nu/77-asp-net-mvc-4-codingcluster-745669.png">
            <a:extLst>
              <a:ext uri="{FF2B5EF4-FFF2-40B4-BE49-F238E27FC236}">
                <a16:creationId xmlns:a16="http://schemas.microsoft.com/office/drawing/2014/main" id="{ACA18AF3-7CC2-4CC7-9493-7D0FBCD6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51" y="4727379"/>
            <a:ext cx="3581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.evbuc.com/https%3A%2F%2Fcdn.evbuc.com%2Fimages%2F34510824%2F58457545309%2F1%2Foriginal.jpg?h=230&amp;w=460&amp;rect=0%2C101%2C994%2C497&amp;s=66ab01c41ab9ff16c04a6e94500dcc8f">
            <a:extLst>
              <a:ext uri="{FF2B5EF4-FFF2-40B4-BE49-F238E27FC236}">
                <a16:creationId xmlns:a16="http://schemas.microsoft.com/office/drawing/2014/main" id="{B772AFBB-8741-4C9A-9CA5-00372532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05" y="3088635"/>
            <a:ext cx="4381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4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8943</TotalTime>
  <Words>1601</Words>
  <Application>Microsoft Office PowerPoint</Application>
  <PresentationFormat>Widescreen</PresentationFormat>
  <Paragraphs>253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Brush Script MT</vt:lpstr>
      <vt:lpstr>Calibri</vt:lpstr>
      <vt:lpstr>Calibri Light</vt:lpstr>
      <vt:lpstr>Century</vt:lpstr>
      <vt:lpstr>Franklin Gothic Medium</vt:lpstr>
      <vt:lpstr>Segoe UI Semibold</vt:lpstr>
      <vt:lpstr>Trebuchet MS</vt:lpstr>
      <vt:lpstr>Wingdings</vt:lpstr>
      <vt:lpstr>Berlin</vt:lpstr>
      <vt:lpstr>Office Theme</vt:lpstr>
      <vt:lpstr>PowerPoint Presentation</vt:lpstr>
      <vt:lpstr>R for Non-Data Nerds</vt:lpstr>
      <vt:lpstr>Resources for this Presentation</vt:lpstr>
      <vt:lpstr>The next hour (by the numbers)</vt:lpstr>
      <vt:lpstr>Origin of This Talk. Perspective. Disclaimer.</vt:lpstr>
      <vt:lpstr>Why this talk matters now</vt:lpstr>
      <vt:lpstr>Five Takeaways</vt:lpstr>
      <vt:lpstr>Let’s Get Started! How I Got Here</vt:lpstr>
      <vt:lpstr>My Background</vt:lpstr>
      <vt:lpstr>My Bio</vt:lpstr>
      <vt:lpstr>The Power of Stories</vt:lpstr>
      <vt:lpstr>Stories!</vt:lpstr>
      <vt:lpstr>Favorite Stories</vt:lpstr>
      <vt:lpstr>Structure to the Story</vt:lpstr>
      <vt:lpstr>API Layer = Telling Stories?</vt:lpstr>
      <vt:lpstr>The Challenge</vt:lpstr>
      <vt:lpstr>PowerPoint Presentation</vt:lpstr>
      <vt:lpstr>What?</vt:lpstr>
      <vt:lpstr>The Solution</vt:lpstr>
      <vt:lpstr>Hmm</vt:lpstr>
      <vt:lpstr>Hang On a Sec…</vt:lpstr>
      <vt:lpstr>Why?</vt:lpstr>
      <vt:lpstr>Data Layer = Telling Stories?</vt:lpstr>
      <vt:lpstr>Another Example</vt:lpstr>
      <vt:lpstr>Tell Me a Story, O Data!!</vt:lpstr>
      <vt:lpstr>Five Takeaways</vt:lpstr>
      <vt:lpstr>How should deal with data?</vt:lpstr>
      <vt:lpstr>What Is a “Stats/Data Dev Language?”</vt:lpstr>
      <vt:lpstr>Picking a Stats Language</vt:lpstr>
      <vt:lpstr>PowerPoint Presentation</vt:lpstr>
      <vt:lpstr>Why R?</vt:lpstr>
      <vt:lpstr>Why do developers prefer R?</vt:lpstr>
      <vt:lpstr>Why do developers prefer R?</vt:lpstr>
      <vt:lpstr>History of R</vt:lpstr>
      <vt:lpstr>History of R</vt:lpstr>
      <vt:lpstr>Five Takeaways</vt:lpstr>
      <vt:lpstr>Let’s Dive In!!</vt:lpstr>
      <vt:lpstr>The No-Barriers Entry Point</vt:lpstr>
      <vt:lpstr>The Full-Experience Entry Point</vt:lpstr>
      <vt:lpstr>LET’S GET DOWN TO BUSINESS</vt:lpstr>
      <vt:lpstr>Nifty Thing 1: Teach You Itself</vt:lpstr>
      <vt:lpstr>Data Set: Russell Westbrook</vt:lpstr>
      <vt:lpstr>Points Scored Every Game, 2016-17</vt:lpstr>
      <vt:lpstr>Nifty Thing 2: Create a Vector</vt:lpstr>
      <vt:lpstr>What’s a Vector?</vt:lpstr>
      <vt:lpstr>Nifty Thing 3: Mean and Median</vt:lpstr>
      <vt:lpstr>Hang on…</vt:lpstr>
      <vt:lpstr>Nifty Thing 4: Easily Append Vectors</vt:lpstr>
      <vt:lpstr>Nifty Thing 5: Smart Filtering</vt:lpstr>
      <vt:lpstr>Nifty Thing 6: Simple Graph Plots</vt:lpstr>
      <vt:lpstr>Nifty Thing 7: Histograms</vt:lpstr>
      <vt:lpstr>Nifty Thing 8: Random Numbers </vt:lpstr>
      <vt:lpstr>Nifty Thing 9: Import Data</vt:lpstr>
      <vt:lpstr>Nifty Thing 10: Group Data By Type</vt:lpstr>
      <vt:lpstr>Nifty Thing 11: Sort Data</vt:lpstr>
      <vt:lpstr>Nifty Thing 12: Custom Functions</vt:lpstr>
      <vt:lpstr>Creating the Function in a Script</vt:lpstr>
      <vt:lpstr>Data Set 3: Reading To Eleanor</vt:lpstr>
      <vt:lpstr>Using Your Custom Script</vt:lpstr>
      <vt:lpstr>Using Your Custom Script, Part 2</vt:lpstr>
      <vt:lpstr>Five Takeaways</vt:lpstr>
      <vt:lpstr>Easy Importation Of Packages</vt:lpstr>
      <vt:lpstr>A few essential third party packages</vt:lpstr>
      <vt:lpstr>Five Takeaways</vt:lpstr>
      <vt:lpstr>Call to Action</vt:lpstr>
      <vt:lpstr>It’s Not Difficult to Get Started</vt:lpstr>
      <vt:lpstr>Five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Non-Data Nerds</dc:title>
  <dc:creator>Dan Stalcup</dc:creator>
  <cp:lastModifiedBy>Dan Stalcup</cp:lastModifiedBy>
  <cp:revision>71</cp:revision>
  <dcterms:created xsi:type="dcterms:W3CDTF">2017-10-01T00:36:02Z</dcterms:created>
  <dcterms:modified xsi:type="dcterms:W3CDTF">2017-10-07T05:48:15Z</dcterms:modified>
</cp:coreProperties>
</file>